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02" r:id="rId2"/>
    <p:sldId id="303" r:id="rId3"/>
    <p:sldId id="304" r:id="rId4"/>
    <p:sldId id="322" r:id="rId5"/>
    <p:sldId id="321" r:id="rId6"/>
    <p:sldId id="323" r:id="rId7"/>
    <p:sldId id="305" r:id="rId8"/>
    <p:sldId id="325" r:id="rId9"/>
    <p:sldId id="324" r:id="rId10"/>
    <p:sldId id="306" r:id="rId11"/>
    <p:sldId id="307" r:id="rId12"/>
    <p:sldId id="308" r:id="rId13"/>
    <p:sldId id="319" r:id="rId14"/>
    <p:sldId id="320" r:id="rId15"/>
    <p:sldId id="309" r:id="rId16"/>
    <p:sldId id="310" r:id="rId17"/>
    <p:sldId id="316" r:id="rId18"/>
    <p:sldId id="317" r:id="rId19"/>
    <p:sldId id="318" r:id="rId20"/>
    <p:sldId id="311" r:id="rId21"/>
    <p:sldId id="312" r:id="rId22"/>
    <p:sldId id="313" r:id="rId23"/>
    <p:sldId id="314" r:id="rId24"/>
    <p:sldId id="315" r:id="rId25"/>
  </p:sldIdLst>
  <p:sldSz cx="9904413" cy="6858000"/>
  <p:notesSz cx="6797675" cy="9926638"/>
  <p:embeddedFontLst>
    <p:embeddedFont>
      <p:font typeface="맑은 고딕" panose="020B0503020000020004" pitchFamily="50" charset="-127"/>
      <p:regular r:id="rId28"/>
      <p:bold r:id="rId29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0">
          <p15:clr>
            <a:srgbClr val="A4A3A4"/>
          </p15:clr>
        </p15:guide>
        <p15:guide id="2" orient="horz" pos="799">
          <p15:clr>
            <a:srgbClr val="A4A3A4"/>
          </p15:clr>
        </p15:guide>
        <p15:guide id="3" orient="horz" pos="981">
          <p15:clr>
            <a:srgbClr val="A4A3A4"/>
          </p15:clr>
        </p15:guide>
        <p15:guide id="4" pos="3119">
          <p15:clr>
            <a:srgbClr val="A4A3A4"/>
          </p15:clr>
        </p15:guide>
        <p15:guide id="5" pos="216">
          <p15:clr>
            <a:srgbClr val="A4A3A4"/>
          </p15:clr>
        </p15:guide>
        <p15:guide id="6" pos="6022">
          <p15:clr>
            <a:srgbClr val="A4A3A4"/>
          </p15:clr>
        </p15:guide>
        <p15:guide id="7" pos="125">
          <p15:clr>
            <a:srgbClr val="A4A3A4"/>
          </p15:clr>
        </p15:guide>
        <p15:guide id="8" pos="611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0A226C"/>
    <a:srgbClr val="1C75ED"/>
    <a:srgbClr val="0FBEBB"/>
    <a:srgbClr val="66FFFF"/>
    <a:srgbClr val="001C4E"/>
    <a:srgbClr val="1250A2"/>
    <a:srgbClr val="ED5323"/>
    <a:srgbClr val="002060"/>
    <a:srgbClr val="1867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98" autoAdjust="0"/>
    <p:restoredTop sz="89055" autoAdjust="0"/>
  </p:normalViewPr>
  <p:slideViewPr>
    <p:cSldViewPr>
      <p:cViewPr varScale="1">
        <p:scale>
          <a:sx n="66" d="100"/>
          <a:sy n="66" d="100"/>
        </p:scale>
        <p:origin x="630" y="66"/>
      </p:cViewPr>
      <p:guideLst>
        <p:guide orient="horz" pos="4110"/>
        <p:guide orient="horz" pos="799"/>
        <p:guide orient="horz" pos="981"/>
        <p:guide pos="3119"/>
        <p:guide pos="216"/>
        <p:guide pos="6022"/>
        <p:guide pos="125"/>
        <p:guide pos="611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11472"/>
    </p:cViewPr>
  </p:sorterViewPr>
  <p:notesViewPr>
    <p:cSldViewPr>
      <p:cViewPr varScale="1">
        <p:scale>
          <a:sx n="70" d="100"/>
          <a:sy n="70" d="100"/>
        </p:scale>
        <p:origin x="-3246" y="-102"/>
      </p:cViewPr>
      <p:guideLst>
        <p:guide orient="horz" pos="3127"/>
        <p:guide pos="2141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5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85F6C1-9C53-46CA-AF92-00739B203BA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5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3EDA9C-7EC5-4290-BD38-4BD7863F74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995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5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7C9673-CACF-4AFE-B0F3-8EFC169C9E41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5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3F2C92-BABB-47AC-8D38-EBFC9130B7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480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F2C92-BABB-47AC-8D38-EBFC9130B75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303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F2C92-BABB-47AC-8D38-EBFC9130B75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843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>
                <a:effectLst/>
              </a:rPr>
              <a:t>심박수</a:t>
            </a:r>
            <a:r>
              <a:rPr lang="ko-KR" altLang="en-US" dirty="0" smtClean="0">
                <a:effectLst/>
              </a:rPr>
              <a:t> 등의 데이터를 분석하고 </a:t>
            </a:r>
            <a:r>
              <a:rPr lang="en-US" altLang="ko-KR" dirty="0" smtClean="0">
                <a:effectLst/>
              </a:rPr>
              <a:t>24</a:t>
            </a:r>
            <a:r>
              <a:rPr lang="ko-KR" altLang="en-US" dirty="0" smtClean="0">
                <a:effectLst/>
              </a:rPr>
              <a:t>시간 심장건강 상태를 손쉽게 체크할 수 있는</a:t>
            </a:r>
            <a:r>
              <a:rPr lang="en-US" altLang="ko-KR" baseline="0" dirty="0" smtClean="0">
                <a:effectLst/>
              </a:rPr>
              <a:t> </a:t>
            </a:r>
            <a:r>
              <a:rPr lang="ko-KR" altLang="en-US" baseline="0" dirty="0" smtClean="0">
                <a:effectLst/>
              </a:rPr>
              <a:t>애플 </a:t>
            </a:r>
            <a:r>
              <a:rPr lang="ko-KR" altLang="en-US" baseline="0" dirty="0" err="1" smtClean="0">
                <a:effectLst/>
              </a:rPr>
              <a:t>와치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dirty="0" smtClean="0">
                <a:effectLst/>
              </a:rPr>
              <a:t>도입하여 신속하고 정확한 </a:t>
            </a:r>
            <a:r>
              <a:rPr lang="ko-KR" altLang="en-US" dirty="0" err="1" smtClean="0">
                <a:effectLst/>
              </a:rPr>
              <a:t>암진단에</a:t>
            </a:r>
            <a:r>
              <a:rPr lang="ko-KR" altLang="en-US" dirty="0" smtClean="0">
                <a:effectLst/>
              </a:rPr>
              <a:t> 도움을 주는 </a:t>
            </a:r>
            <a:r>
              <a:rPr lang="en-US" altLang="ko-KR" dirty="0" smtClean="0">
                <a:effectLst/>
              </a:rPr>
              <a:t>Watson, </a:t>
            </a:r>
            <a:r>
              <a:rPr lang="ko-KR" altLang="en-US" dirty="0" err="1" smtClean="0">
                <a:effectLst/>
              </a:rPr>
              <a:t>퀄리티</a:t>
            </a:r>
            <a:r>
              <a:rPr lang="ko-KR" altLang="en-US" dirty="0" smtClean="0">
                <a:effectLst/>
              </a:rPr>
              <a:t> 높은 약을 신속하게 개발하도록 돕는 </a:t>
            </a:r>
            <a:r>
              <a:rPr lang="en-US" altLang="ko-KR" dirty="0" err="1" smtClean="0">
                <a:effectLst/>
              </a:rPr>
              <a:t>AtomNet</a:t>
            </a:r>
            <a:r>
              <a:rPr lang="en-US" altLang="ko-KR" baseline="0" dirty="0" smtClean="0">
                <a:effectLst/>
              </a:rPr>
              <a:t> </a:t>
            </a:r>
            <a:r>
              <a:rPr lang="ko-KR" altLang="en-US" baseline="0" dirty="0" smtClean="0">
                <a:effectLst/>
              </a:rPr>
              <a:t>등 의료 분야에서 </a:t>
            </a:r>
            <a:r>
              <a:rPr lang="en-US" altLang="ko-KR" baseline="0" dirty="0" smtClean="0">
                <a:effectLst/>
              </a:rPr>
              <a:t>AI</a:t>
            </a:r>
            <a:r>
              <a:rPr lang="ko-KR" altLang="en-US" baseline="0" dirty="0" smtClean="0">
                <a:effectLst/>
              </a:rPr>
              <a:t>의 활약이 돋보이고 있으며</a:t>
            </a:r>
            <a:r>
              <a:rPr lang="en-US" altLang="ko-KR" baseline="0" dirty="0" smtClean="0">
                <a:effectLst/>
              </a:rPr>
              <a:t>, AI</a:t>
            </a:r>
            <a:r>
              <a:rPr lang="ko-KR" altLang="en-US" baseline="0" dirty="0" smtClean="0">
                <a:effectLst/>
              </a:rPr>
              <a:t>를 이용한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baseline="0" dirty="0" smtClean="0">
                <a:effectLst/>
              </a:rPr>
              <a:t>의료기술에 회의적인 시선을 가지고 있던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baseline="0" dirty="0" smtClean="0">
                <a:effectLst/>
              </a:rPr>
              <a:t>의료진들도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baseline="0" dirty="0" smtClean="0">
                <a:effectLst/>
              </a:rPr>
              <a:t>의료분야에서의 </a:t>
            </a:r>
            <a:r>
              <a:rPr lang="en-US" altLang="ko-KR" baseline="0" dirty="0" smtClean="0">
                <a:effectLst/>
              </a:rPr>
              <a:t>AI</a:t>
            </a:r>
            <a:r>
              <a:rPr lang="ko-KR" altLang="en-US" baseline="0" dirty="0" smtClean="0">
                <a:effectLst/>
              </a:rPr>
              <a:t>의 성능과 효용성을 인식하게 되면서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baseline="0" dirty="0" smtClean="0">
                <a:effectLst/>
              </a:rPr>
              <a:t>의료분야에서 </a:t>
            </a:r>
            <a:r>
              <a:rPr lang="en-US" altLang="ko-KR" baseline="0" dirty="0" smtClean="0">
                <a:effectLst/>
              </a:rPr>
              <a:t>AI</a:t>
            </a:r>
            <a:r>
              <a:rPr lang="ko-KR" altLang="en-US" baseline="0" dirty="0" smtClean="0">
                <a:effectLst/>
              </a:rPr>
              <a:t>의 시장가치는 매우 높아지고 있습니다</a:t>
            </a:r>
            <a:r>
              <a:rPr lang="en-US" altLang="ko-KR" baseline="0" dirty="0" smtClean="0">
                <a:effectLst/>
              </a:rPr>
              <a:t>. </a:t>
            </a:r>
            <a:r>
              <a:rPr lang="ko-KR" altLang="en-US" baseline="0" dirty="0" smtClean="0">
                <a:effectLst/>
              </a:rPr>
              <a:t>지금까지는 개인정보와 관련되어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baseline="0" dirty="0" smtClean="0">
                <a:effectLst/>
              </a:rPr>
              <a:t>의료 데이터 이용에 대한</a:t>
            </a:r>
            <a:r>
              <a:rPr lang="en-US" altLang="ko-KR" baseline="0" dirty="0" smtClean="0">
                <a:effectLst/>
              </a:rPr>
              <a:t> </a:t>
            </a:r>
            <a:r>
              <a:rPr lang="ko-KR" altLang="en-US" baseline="0" dirty="0" smtClean="0">
                <a:effectLst/>
              </a:rPr>
              <a:t>제약사항 및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baseline="0" dirty="0" smtClean="0">
                <a:effectLst/>
              </a:rPr>
              <a:t>희귀 질환에 대한 데이터 확보의 어려움 등으로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baseline="0" dirty="0" smtClean="0">
                <a:effectLst/>
              </a:rPr>
              <a:t>국내에서는 발전속도가 늦어졌지만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baseline="0" dirty="0" smtClean="0">
                <a:effectLst/>
              </a:rPr>
              <a:t>올해 </a:t>
            </a:r>
            <a:r>
              <a:rPr lang="en-US" altLang="ko-KR" baseline="0" dirty="0" smtClean="0">
                <a:effectLst/>
              </a:rPr>
              <a:t>1</a:t>
            </a:r>
            <a:r>
              <a:rPr lang="ko-KR" altLang="en-US" baseline="0" dirty="0" smtClean="0">
                <a:effectLst/>
              </a:rPr>
              <a:t>월부터 정부가 의료 데이터 활용을 본격화하기 위한 가이드 라인을 수립하여</a:t>
            </a:r>
            <a:r>
              <a:rPr lang="en-US" altLang="ko-KR" baseline="0" dirty="0" smtClean="0">
                <a:effectLst/>
              </a:rPr>
              <a:t>, </a:t>
            </a:r>
            <a:r>
              <a:rPr lang="ko-KR" altLang="en-US" baseline="0" dirty="0" smtClean="0">
                <a:effectLst/>
              </a:rPr>
              <a:t>국내에서도 </a:t>
            </a:r>
            <a:r>
              <a:rPr lang="en-US" altLang="ko-KR" baseline="0" dirty="0" smtClean="0">
                <a:effectLst/>
              </a:rPr>
              <a:t>AI</a:t>
            </a:r>
            <a:r>
              <a:rPr lang="ko-KR" altLang="en-US" baseline="0" dirty="0" smtClean="0">
                <a:effectLst/>
              </a:rPr>
              <a:t>를 활용한 의료기술시장 전망이 </a:t>
            </a:r>
            <a:r>
              <a:rPr lang="ko-KR" altLang="en-US" baseline="0" dirty="0" err="1" smtClean="0">
                <a:effectLst/>
              </a:rPr>
              <a:t>확대될것으로</a:t>
            </a:r>
            <a:r>
              <a:rPr lang="ko-KR" altLang="en-US" baseline="0" dirty="0" smtClean="0">
                <a:effectLst/>
              </a:rPr>
              <a:t> 예상됩니다</a:t>
            </a:r>
            <a:r>
              <a:rPr lang="en-US" altLang="ko-KR" baseline="0" dirty="0" smtClean="0">
                <a:effectLst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F2C92-BABB-47AC-8D38-EBFC9130B75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63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최근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의료분야에서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활용한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핫이슈중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하나가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바로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Brain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Tumor Segmentation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인데요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이와 관련하여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2012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년부터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BRATS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대회가 매년 열리고 있습니다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</a:t>
            </a:r>
            <a:r>
              <a:rPr lang="ko-KR" alt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딥러닝을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활용해 뇌종양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병변을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포착해 그 영역을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마스킹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(masking)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하는 부분을 자동화하는 것으로 목표로 해서 의사 및 연구자들에게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빠르고 신뢰성 있는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MRI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영상 분석 도구 혹은 솔루션을 제공하고자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프로젝트를 기획하였습니다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F2C92-BABB-47AC-8D38-EBFC9130B75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245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보통 </a:t>
            </a:r>
            <a:r>
              <a:rPr lang="en-US" altLang="ko-KR" dirty="0" smtClean="0"/>
              <a:t>MRI </a:t>
            </a:r>
            <a:r>
              <a:rPr lang="ko-KR" altLang="en-US" dirty="0" smtClean="0"/>
              <a:t>검사에서는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둘</a:t>
            </a:r>
            <a:r>
              <a:rPr lang="ko-KR" altLang="en-US" baseline="0" dirty="0" smtClean="0"/>
              <a:t> 다 하게 되는데</a:t>
            </a:r>
            <a:r>
              <a:rPr lang="en-US" altLang="ko-KR" baseline="0" dirty="0" smtClean="0"/>
              <a:t>, T1, T2</a:t>
            </a:r>
            <a:r>
              <a:rPr lang="ko-KR" altLang="en-US" baseline="0" dirty="0" smtClean="0"/>
              <a:t>가 나타내는 영상 결과가 서로 다르기 때문에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한가지 영상만으로 </a:t>
            </a:r>
            <a:r>
              <a:rPr lang="ko-KR" altLang="en-US" baseline="0" dirty="0" err="1" smtClean="0"/>
              <a:t>병변을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파악하는데는</a:t>
            </a:r>
            <a:r>
              <a:rPr lang="ko-KR" altLang="en-US" baseline="0" dirty="0" smtClean="0"/>
              <a:t> 한계가 있기 때문입니다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F2C92-BABB-47AC-8D38-EBFC9130B75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9998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앞서 본 </a:t>
            </a:r>
            <a:r>
              <a:rPr lang="en-US" altLang="ko-KR" dirty="0" smtClean="0"/>
              <a:t>T1, T2 </a:t>
            </a:r>
            <a:r>
              <a:rPr lang="ko-KR" altLang="en-US" dirty="0" smtClean="0"/>
              <a:t>말고도</a:t>
            </a:r>
            <a:r>
              <a:rPr lang="en-US" altLang="ko-KR" dirty="0" smtClean="0"/>
              <a:t>, T1CE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FLAIR</a:t>
            </a:r>
            <a:r>
              <a:rPr lang="ko-KR" altLang="en-US" dirty="0" smtClean="0"/>
              <a:t>라는 </a:t>
            </a:r>
            <a:r>
              <a:rPr lang="en-US" altLang="ko-KR" dirty="0" smtClean="0"/>
              <a:t>MRI </a:t>
            </a:r>
            <a:r>
              <a:rPr lang="ko-KR" altLang="en-US" dirty="0" smtClean="0"/>
              <a:t>영상 종류가 있는데요</a:t>
            </a:r>
            <a:r>
              <a:rPr lang="en-US" altLang="ko-KR" dirty="0" smtClean="0"/>
              <a:t>, T1CE</a:t>
            </a:r>
            <a:r>
              <a:rPr lang="ko-KR" altLang="en-US" dirty="0" smtClean="0"/>
              <a:t>는 종양의 전체부분을 판단하기 용이한 장점을 가지고 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F2C92-BABB-47AC-8D38-EBFC9130B75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780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아까</a:t>
            </a:r>
            <a:r>
              <a:rPr lang="en-US" altLang="ko-KR" dirty="0" smtClean="0"/>
              <a:t>, T2</a:t>
            </a:r>
            <a:r>
              <a:rPr lang="ko-KR" altLang="en-US" dirty="0" smtClean="0"/>
              <a:t>는 </a:t>
            </a:r>
            <a:r>
              <a:rPr lang="ko-KR" altLang="en-US" dirty="0" err="1" smtClean="0"/>
              <a:t>병변을</a:t>
            </a:r>
            <a:r>
              <a:rPr lang="ko-KR" altLang="en-US" dirty="0" smtClean="0"/>
              <a:t> 발견하는데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용이하다고 했는데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미세한 </a:t>
            </a:r>
            <a:r>
              <a:rPr lang="ko-KR" altLang="en-US" dirty="0" err="1" smtClean="0"/>
              <a:t>병변의</a:t>
            </a:r>
            <a:r>
              <a:rPr lang="ko-KR" altLang="en-US" dirty="0" smtClean="0"/>
              <a:t> 경우</a:t>
            </a:r>
            <a:r>
              <a:rPr lang="en-US" altLang="ko-KR" dirty="0" smtClean="0"/>
              <a:t>, T2</a:t>
            </a:r>
            <a:r>
              <a:rPr lang="ko-KR" altLang="en-US" dirty="0" smtClean="0"/>
              <a:t>만으로는 파악하기 어려운 단점이 있습니다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FLAIR</a:t>
            </a:r>
            <a:r>
              <a:rPr lang="ko-KR" altLang="en-US" dirty="0" smtClean="0"/>
              <a:t>는 뇌척수액의 신호강도를 억제하여</a:t>
            </a:r>
            <a:r>
              <a:rPr lang="en-US" altLang="ko-KR" dirty="0" smtClean="0"/>
              <a:t>, T2</a:t>
            </a:r>
            <a:r>
              <a:rPr lang="ko-KR" altLang="en-US" dirty="0" smtClean="0"/>
              <a:t>에서 파악하기 힘든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병변을</a:t>
            </a:r>
            <a:r>
              <a:rPr lang="ko-KR" altLang="en-US" dirty="0" smtClean="0"/>
              <a:t> 잡아내기에 용이합니다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F2C92-BABB-47AC-8D38-EBFC9130B75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648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다음과 같이 </a:t>
            </a:r>
            <a:r>
              <a:rPr lang="en-US" altLang="ko-KR" dirty="0" err="1" smtClean="0"/>
              <a:t>Pyqt</a:t>
            </a:r>
            <a:r>
              <a:rPr lang="ko-KR" altLang="en-US" dirty="0" smtClean="0"/>
              <a:t>로 </a:t>
            </a:r>
            <a:r>
              <a:rPr lang="en-US" altLang="ko-KR" dirty="0" smtClean="0"/>
              <a:t>MRI </a:t>
            </a:r>
            <a:r>
              <a:rPr lang="ko-KR" altLang="en-US" dirty="0" smtClean="0"/>
              <a:t>영상을 볼 수 있게 구현하였습니다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F2C92-BABB-47AC-8D38-EBFC9130B75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10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" y="88"/>
            <a:ext cx="9902820" cy="6857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45" y="188550"/>
            <a:ext cx="1656231" cy="40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4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0" y="0"/>
            <a:ext cx="990295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8636" y="169840"/>
            <a:ext cx="1656231" cy="40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80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44"/>
            <a:ext cx="9902823" cy="685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제목 1"/>
          <p:cNvSpPr>
            <a:spLocks noGrp="1"/>
          </p:cNvSpPr>
          <p:nvPr>
            <p:ph type="title" hasCustomPrompt="1"/>
          </p:nvPr>
        </p:nvSpPr>
        <p:spPr>
          <a:xfrm>
            <a:off x="271556" y="376112"/>
            <a:ext cx="7726020" cy="55399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lang="ko-KR" altLang="en-US" sz="4400" b="1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 algn="l" eaLnBrk="0" fontAlgn="base" hangingPunct="0">
              <a:spcAft>
                <a:spcPct val="0"/>
              </a:spcAft>
            </a:pPr>
            <a:r>
              <a:rPr lang="en-US" altLang="ko-KR" dirty="0"/>
              <a:t>1. </a:t>
            </a:r>
            <a:r>
              <a:rPr lang="ko-KR" altLang="en-US" dirty="0"/>
              <a:t>타이틀을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Rectangle 17"/>
          <p:cNvSpPr>
            <a:spLocks noChangeArrowheads="1"/>
          </p:cNvSpPr>
          <p:nvPr userDrawn="1"/>
        </p:nvSpPr>
        <p:spPr bwMode="auto">
          <a:xfrm>
            <a:off x="4809199" y="6639136"/>
            <a:ext cx="286014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defRPr/>
            </a:pPr>
            <a:fld id="{87EC810E-F784-4439-A0DB-2C7343AB6795}" type="slidenum">
              <a:rPr lang="en-US" altLang="ko-KR" sz="800" kern="120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algn="ctr">
                <a:defRPr/>
              </a:pPr>
              <a:t>‹#›</a:t>
            </a:fld>
            <a:r>
              <a:rPr lang="en-US" altLang="ko-KR" sz="8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endParaRPr lang="en-US" altLang="ko-KR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자유형 4"/>
          <p:cNvSpPr/>
          <p:nvPr userDrawn="1"/>
        </p:nvSpPr>
        <p:spPr>
          <a:xfrm>
            <a:off x="406" y="1243012"/>
            <a:ext cx="9903600" cy="0"/>
          </a:xfrm>
          <a:custGeom>
            <a:avLst/>
            <a:gdLst>
              <a:gd name="connsiteX0" fmla="*/ 0 w 9925050"/>
              <a:gd name="connsiteY0" fmla="*/ 0 h 0"/>
              <a:gd name="connsiteX1" fmla="*/ 9925050 w 99250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925050">
                <a:moveTo>
                  <a:pt x="0" y="0"/>
                </a:moveTo>
                <a:lnTo>
                  <a:pt x="9925050" y="0"/>
                </a:lnTo>
              </a:path>
            </a:pathLst>
          </a:custGeom>
          <a:noFill/>
          <a:ln w="12700">
            <a:solidFill>
              <a:srgbClr val="1C75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 descr="C:\Users\credu\Desktop\Untitled-1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844" y="6601330"/>
            <a:ext cx="545732" cy="1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74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" y="88"/>
            <a:ext cx="9902819" cy="6857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806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221" y="274638"/>
            <a:ext cx="89139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221" y="1600201"/>
            <a:ext cx="89139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220" y="6356351"/>
            <a:ext cx="23110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C2C19-10E2-4320-8ABB-8D84A3C7717E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008" y="6356351"/>
            <a:ext cx="31363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8163" y="6356351"/>
            <a:ext cx="23110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141928-14D8-44F4-BAEA-D2A83F69B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783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84" r:id="rId2"/>
    <p:sldLayoutId id="2147483682" r:id="rId3"/>
    <p:sldLayoutId id="2147483685" r:id="rId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Box 10"/>
          <p:cNvSpPr txBox="1">
            <a:spLocks noChangeArrowheads="1"/>
          </p:cNvSpPr>
          <p:nvPr/>
        </p:nvSpPr>
        <p:spPr bwMode="auto">
          <a:xfrm>
            <a:off x="2155333" y="2149514"/>
            <a:ext cx="564038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</a:bodyPr>
          <a:lstStyle/>
          <a:p>
            <a:pPr eaLnBrk="0" latinLnBrk="0" hangingPunct="0"/>
            <a:r>
              <a:rPr lang="ko-KR" altLang="en-US" sz="20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혁신성장 청년인재 집중양성</a:t>
            </a:r>
            <a:r>
              <a:rPr lang="en-US" altLang="ko-KR" sz="20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F00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20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F00"/>
                </a:solidFill>
                <a:latin typeface="+mn-ea"/>
                <a:cs typeface="Arial" panose="020B0604020202020204" pitchFamily="34" charset="0"/>
              </a:rPr>
              <a:t> </a:t>
            </a:r>
            <a:endParaRPr lang="en-US" altLang="ko-KR" sz="20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FFF00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2066433" y="2647069"/>
            <a:ext cx="5818188" cy="996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</a:bodyPr>
          <a:lstStyle/>
          <a:p>
            <a:pPr algn="ctr" eaLnBrk="0" latinLnBrk="0" hangingPunct="0">
              <a:lnSpc>
                <a:spcPct val="130000"/>
              </a:lnSpc>
            </a:pPr>
            <a:r>
              <a:rPr lang="en-US" altLang="ko-KR" sz="5600" b="1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IAMEDIC</a:t>
            </a:r>
          </a:p>
        </p:txBody>
      </p:sp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2155333" y="3789050"/>
            <a:ext cx="564038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</a:bodyPr>
          <a:lstStyle/>
          <a:p>
            <a:pPr algn="ctr" eaLnBrk="0" latinLnBrk="0" hangingPunct="0"/>
            <a:r>
              <a:rPr lang="ko-KR" altLang="en-US" sz="22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서승훈</a:t>
            </a:r>
            <a:r>
              <a:rPr lang="en-US" altLang="ko-KR" sz="22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22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서준영</a:t>
            </a:r>
            <a:r>
              <a:rPr lang="en-US" altLang="ko-KR" sz="22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22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이재호</a:t>
            </a:r>
            <a:r>
              <a:rPr lang="en-US" altLang="ko-KR" sz="22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 </a:t>
            </a:r>
            <a:r>
              <a:rPr lang="ko-KR" altLang="en-US" sz="22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장진영 </a:t>
            </a:r>
            <a:endParaRPr lang="en-US" altLang="ko-KR" sz="22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461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7716CD8-EE82-45AF-8BF1-3A9509B45356}"/>
              </a:ext>
            </a:extLst>
          </p:cNvPr>
          <p:cNvSpPr txBox="1"/>
          <p:nvPr/>
        </p:nvSpPr>
        <p:spPr>
          <a:xfrm>
            <a:off x="2215826" y="2998113"/>
            <a:ext cx="54727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II.</a:t>
            </a:r>
            <a:r>
              <a:rPr lang="ko-KR" altLang="en-US" sz="5000" dirty="0"/>
              <a:t> 분석</a:t>
            </a:r>
            <a:r>
              <a:rPr lang="en-US" altLang="ko-KR" sz="5000" dirty="0"/>
              <a:t>, </a:t>
            </a:r>
            <a:r>
              <a:rPr lang="ko-KR" altLang="en-US" sz="5000" dirty="0"/>
              <a:t>개발 결과</a:t>
            </a:r>
          </a:p>
        </p:txBody>
      </p:sp>
    </p:spTree>
    <p:extLst>
      <p:ext uri="{BB962C8B-B14F-4D97-AF65-F5344CB8AC3E}">
        <p14:creationId xmlns:p14="http://schemas.microsoft.com/office/powerpoint/2010/main" val="2386046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Pyqt</a:t>
            </a:r>
            <a:r>
              <a:rPr lang="en-US" altLang="ko-KR" dirty="0" smtClean="0"/>
              <a:t> – Viewer - </a:t>
            </a:r>
            <a:r>
              <a:rPr lang="en-US" altLang="ko-KR" dirty="0" err="1" smtClean="0"/>
              <a:t>ssh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56" y="1428234"/>
            <a:ext cx="4753638" cy="53728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194" y="1428234"/>
            <a:ext cx="4782217" cy="533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1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Pyqt</a:t>
            </a:r>
            <a:r>
              <a:rPr lang="en-US" altLang="ko-KR" dirty="0" smtClean="0"/>
              <a:t> </a:t>
            </a:r>
            <a:r>
              <a:rPr lang="ko-KR" altLang="en-US" dirty="0" smtClean="0"/>
              <a:t>동영상 넣을 예정 </a:t>
            </a:r>
            <a:r>
              <a:rPr lang="en-US" altLang="ko-KR" dirty="0" smtClean="0"/>
              <a:t>- </a:t>
            </a:r>
            <a:r>
              <a:rPr lang="en-US" altLang="ko-KR" dirty="0" err="1" smtClean="0"/>
              <a:t>ssh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8110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0097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4182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91DD4BD-F4EB-4113-97E4-4B6A87A1D3B9}"/>
              </a:ext>
            </a:extLst>
          </p:cNvPr>
          <p:cNvSpPr txBox="1"/>
          <p:nvPr/>
        </p:nvSpPr>
        <p:spPr>
          <a:xfrm>
            <a:off x="2215826" y="2998113"/>
            <a:ext cx="54727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III. </a:t>
            </a:r>
            <a:r>
              <a:rPr lang="ko-KR" altLang="en-US" sz="5000" dirty="0"/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2958141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9655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0655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98637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2256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12C8DF2-0597-47EB-BBD1-945144DD52CF}"/>
              </a:ext>
            </a:extLst>
          </p:cNvPr>
          <p:cNvSpPr txBox="1"/>
          <p:nvPr/>
        </p:nvSpPr>
        <p:spPr>
          <a:xfrm>
            <a:off x="3223966" y="116540"/>
            <a:ext cx="691296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프로젝트 개요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기획 배경</a:t>
            </a:r>
            <a:r>
              <a:rPr lang="en-US" altLang="ko-KR" dirty="0"/>
              <a:t>, </a:t>
            </a:r>
            <a:r>
              <a:rPr lang="ko-KR" altLang="en-US" dirty="0"/>
              <a:t>목표</a:t>
            </a:r>
            <a:r>
              <a:rPr lang="en-US" altLang="ko-KR" dirty="0"/>
              <a:t>: (2d vs 3d + </a:t>
            </a:r>
            <a:r>
              <a:rPr lang="ko-KR" altLang="en-US" dirty="0"/>
              <a:t>논문구현 </a:t>
            </a:r>
            <a:r>
              <a:rPr lang="en-US" altLang="ko-KR" dirty="0"/>
              <a:t>+ </a:t>
            </a:r>
            <a:r>
              <a:rPr lang="ko-KR" altLang="en-US" dirty="0"/>
              <a:t>서비스</a:t>
            </a:r>
            <a:r>
              <a:rPr lang="en-US" altLang="ko-KR" dirty="0"/>
              <a:t>?)</a:t>
            </a:r>
          </a:p>
          <a:p>
            <a:r>
              <a:rPr lang="ko-KR" altLang="en-US" dirty="0"/>
              <a:t>시장 분석</a:t>
            </a:r>
            <a:r>
              <a:rPr lang="en-US" altLang="ko-KR" dirty="0"/>
              <a:t>: </a:t>
            </a:r>
            <a:r>
              <a:rPr lang="ko-KR" altLang="en-US" dirty="0"/>
              <a:t>의료 </a:t>
            </a:r>
            <a:r>
              <a:rPr lang="en-US" altLang="ko-KR" dirty="0"/>
              <a:t>AI </a:t>
            </a:r>
            <a:r>
              <a:rPr lang="ko-KR" altLang="en-US" dirty="0"/>
              <a:t>영상</a:t>
            </a:r>
            <a:r>
              <a:rPr lang="en-US" altLang="ko-KR" dirty="0"/>
              <a:t>(</a:t>
            </a:r>
            <a:r>
              <a:rPr lang="ko-KR" altLang="en-US" dirty="0"/>
              <a:t>기업들</a:t>
            </a:r>
            <a:r>
              <a:rPr lang="en-US" altLang="ko-KR" dirty="0"/>
              <a:t>)</a:t>
            </a:r>
            <a:r>
              <a:rPr lang="ko-KR" altLang="en-US" dirty="0"/>
              <a:t> 썰 </a:t>
            </a:r>
            <a:r>
              <a:rPr lang="en-US" altLang="ko-KR" dirty="0"/>
              <a:t>( ) + </a:t>
            </a:r>
            <a:r>
              <a:rPr lang="ko-KR" altLang="en-US" dirty="0"/>
              <a:t>의료데이터 관련법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err="1"/>
              <a:t>BraTS</a:t>
            </a:r>
            <a:r>
              <a:rPr lang="en-US" altLang="ko-KR" dirty="0"/>
              <a:t> </a:t>
            </a:r>
            <a:r>
              <a:rPr lang="ko-KR" altLang="en-US" dirty="0"/>
              <a:t>대회 요약</a:t>
            </a:r>
            <a:r>
              <a:rPr lang="en-US" altLang="ko-KR" dirty="0"/>
              <a:t>:  (</a:t>
            </a:r>
            <a:r>
              <a:rPr lang="en-US" altLang="ko-KR" dirty="0" err="1"/>
              <a:t>unet</a:t>
            </a:r>
            <a:r>
              <a:rPr lang="en-US" altLang="ko-KR" dirty="0"/>
              <a:t> domination)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구성원 및 역할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프로젝트 추진 일정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분석 및 개발 결과</a:t>
            </a:r>
            <a:endParaRPr lang="en-US" altLang="ko-KR" dirty="0"/>
          </a:p>
          <a:p>
            <a:r>
              <a:rPr lang="en-US" altLang="ko-KR" dirty="0"/>
              <a:t>MRI</a:t>
            </a:r>
            <a:r>
              <a:rPr lang="ko-KR" altLang="en-US" dirty="0"/>
              <a:t>썰</a:t>
            </a:r>
            <a:endParaRPr lang="en-US" altLang="ko-KR" dirty="0"/>
          </a:p>
          <a:p>
            <a:r>
              <a:rPr lang="en-US" altLang="ko-KR" dirty="0"/>
              <a:t>Modality, </a:t>
            </a:r>
            <a:r>
              <a:rPr lang="en-US" altLang="ko-KR" dirty="0" err="1"/>
              <a:t>Biascorrection</a:t>
            </a:r>
            <a:r>
              <a:rPr lang="en-US" altLang="ko-KR" dirty="0"/>
              <a:t> (EDA)</a:t>
            </a:r>
          </a:p>
          <a:p>
            <a:r>
              <a:rPr lang="en-US" altLang="ko-KR" dirty="0"/>
              <a:t>2D </a:t>
            </a:r>
            <a:r>
              <a:rPr lang="ko-KR" altLang="en-US" dirty="0"/>
              <a:t>내용 및 결과</a:t>
            </a:r>
            <a:endParaRPr lang="en-US" altLang="ko-KR" dirty="0"/>
          </a:p>
          <a:p>
            <a:r>
              <a:rPr lang="en-US" altLang="ko-KR" dirty="0"/>
              <a:t>3D </a:t>
            </a:r>
            <a:r>
              <a:rPr lang="ko-KR" altLang="en-US" dirty="0"/>
              <a:t>내용 및 결과</a:t>
            </a:r>
            <a:endParaRPr lang="en-US" altLang="ko-KR" dirty="0"/>
          </a:p>
          <a:p>
            <a:r>
              <a:rPr lang="ko-KR" altLang="en-US" dirty="0"/>
              <a:t>구현 내용 및 결과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표 </a:t>
            </a:r>
            <a:r>
              <a:rPr lang="en-US" altLang="ko-KR" dirty="0"/>
              <a:t>(</a:t>
            </a:r>
            <a:r>
              <a:rPr lang="en-US" altLang="ko-KR" dirty="0" err="1"/>
              <a:t>keras</a:t>
            </a:r>
            <a:r>
              <a:rPr lang="ko-KR" altLang="en-US" dirty="0"/>
              <a:t>구현모델 돌려본 결과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기대효과</a:t>
            </a:r>
            <a:endParaRPr lang="en-US" altLang="ko-KR" dirty="0"/>
          </a:p>
          <a:p>
            <a:r>
              <a:rPr lang="en-US" altLang="ko-KR" dirty="0"/>
              <a:t>- prototype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누군가 </a:t>
            </a:r>
            <a:r>
              <a:rPr lang="en-US" altLang="ko-KR" dirty="0"/>
              <a:t>brats2020 </a:t>
            </a:r>
            <a:r>
              <a:rPr lang="ko-KR" altLang="en-US" dirty="0"/>
              <a:t>나간다면</a:t>
            </a:r>
            <a:r>
              <a:rPr lang="en-US" altLang="ko-KR" dirty="0"/>
              <a:t>…. </a:t>
            </a:r>
            <a:r>
              <a:rPr lang="ko-KR" altLang="en-US" dirty="0" err="1"/>
              <a:t>우리거</a:t>
            </a:r>
            <a:r>
              <a:rPr lang="ko-KR" altLang="en-US" dirty="0"/>
              <a:t> 보고 참고</a:t>
            </a:r>
            <a:r>
              <a:rPr lang="en-US" altLang="ko-KR" dirty="0"/>
              <a:t>….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실무연계 </a:t>
            </a:r>
            <a:r>
              <a:rPr lang="en-US" altLang="ko-KR" dirty="0"/>
              <a:t>(</a:t>
            </a:r>
            <a:r>
              <a:rPr lang="ko-KR" altLang="en-US" dirty="0"/>
              <a:t>의사들이 사용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향후 개선 사항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기대 효과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ko-KR" altLang="en-US" dirty="0"/>
              <a:t>후기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030971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91DD4BD-F4EB-4113-97E4-4B6A87A1D3B9}"/>
              </a:ext>
            </a:extLst>
          </p:cNvPr>
          <p:cNvSpPr txBox="1"/>
          <p:nvPr/>
        </p:nvSpPr>
        <p:spPr>
          <a:xfrm>
            <a:off x="2215826" y="2998113"/>
            <a:ext cx="54727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IV. </a:t>
            </a:r>
            <a:r>
              <a:rPr lang="ko-KR" altLang="en-US" sz="5000" dirty="0"/>
              <a:t>후기</a:t>
            </a:r>
          </a:p>
        </p:txBody>
      </p:sp>
    </p:spTree>
    <p:extLst>
      <p:ext uri="{BB962C8B-B14F-4D97-AF65-F5344CB8AC3E}">
        <p14:creationId xmlns:p14="http://schemas.microsoft.com/office/powerpoint/2010/main" val="298297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34616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05826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9366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1296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0AF74F0-6F4E-4517-894C-1E30FBC05729}"/>
              </a:ext>
            </a:extLst>
          </p:cNvPr>
          <p:cNvSpPr txBox="1"/>
          <p:nvPr/>
        </p:nvSpPr>
        <p:spPr>
          <a:xfrm>
            <a:off x="2503866" y="2998113"/>
            <a:ext cx="489668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I.</a:t>
            </a:r>
            <a:r>
              <a:rPr lang="ko-KR" altLang="en-US" sz="5000" dirty="0"/>
              <a:t> 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2503741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Intro - </a:t>
            </a:r>
            <a:r>
              <a:rPr lang="en-US" altLang="ko-KR" dirty="0" err="1" smtClean="0"/>
              <a:t>ssh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476500" y="-8528120"/>
            <a:ext cx="6940326" cy="8402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개인정보보호법 개정에 따른 의료데이터 활용 방안이 마련된다</a:t>
            </a:r>
            <a:r>
              <a:rPr lang="en-US" altLang="ko-KR" dirty="0" smtClean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endParaRPr lang="en-US" altLang="ko-KR" dirty="0" smtClean="0"/>
          </a:p>
          <a:p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이에 보건복지부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(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장관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박능후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)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는 의료분야 가명 조치 및 보안 조치 절차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제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3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자 제공방법 등을 포함한 의료데이터 활용 가이드라인을 올 하반기 시행되는 개인정보보호법 시행시기에 맞춰 수립한다는 계획이다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또한 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100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만 명 규모의 바이오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빅데이터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등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공공ㆍ민간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보건의료 데이터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플랫픔을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확대하고 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5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대 보건의료 데이터센터를 구축해 데이터의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생산ㆍ관리ㆍ활용지원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등 의료데이터 활용을 위한 지원체계를 갖출 예정이다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현재 의료폐기물로 분류되어 재활용을 금지하는 인체지방은 줄기세포를 통한 의약품 개발 등에 활용할 수 있도록 인체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폐지방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재활용을 허용하도록 폐기물관리법 개정도 추진된다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여기에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마이크로바이옴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오가노이드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등 새로운 형태의 인체유래 파생연구자원 활용연구 수요가 늘어남에 따라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이에 대한 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IRB(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기관생명윤리위원회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) 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심의 가이드라인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(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사례집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)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을 마련하여 생명연구자원 활용도 역시 확대해 간다는 계획이다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박능후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장관은 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"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의료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빅데이터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활용을 통해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바이오헬스산업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발전 기반을 제공하고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새롭게 부상하고 있는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마이크로바이옴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·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오가노이드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등 신기술 개발에 박차를 가하는 한편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혁신의료기술 평가트랙을 확대함으로써 인공지능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(AI)·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정밀의료 등 첨단 융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·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복합 의료기술의 </a:t>
            </a:r>
            <a:r>
              <a:rPr lang="ko-KR" altLang="en-US" dirty="0" err="1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혁신성을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보다 넓게 인정할 계획”이라고 전했다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출처 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: </a:t>
            </a:r>
            <a:r>
              <a:rPr lang="ko-KR" altLang="en-US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의약뉴스</a:t>
            </a:r>
            <a:r>
              <a:rPr lang="en-US" altLang="ko-KR" dirty="0">
                <a:solidFill>
                  <a:srgbClr val="222222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(http://www.newsmp.com)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794" y="1428198"/>
            <a:ext cx="3651409" cy="211196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00"/>
          <a:stretch/>
        </p:blipFill>
        <p:spPr>
          <a:xfrm>
            <a:off x="703616" y="3933070"/>
            <a:ext cx="3600500" cy="241411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499" y="4038252"/>
            <a:ext cx="3934374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932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Intro - </a:t>
            </a:r>
            <a:r>
              <a:rPr lang="en-US" altLang="ko-KR" dirty="0" err="1" smtClean="0"/>
              <a:t>ssh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28" y="1628750"/>
            <a:ext cx="3150161" cy="338447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45"/>
          <a:stretch/>
        </p:blipFill>
        <p:spPr>
          <a:xfrm>
            <a:off x="3498889" y="1607280"/>
            <a:ext cx="6500298" cy="326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71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여기에 </a:t>
            </a:r>
            <a:r>
              <a:rPr lang="en-US" altLang="ko-KR" dirty="0" smtClean="0"/>
              <a:t>Brats</a:t>
            </a:r>
            <a:r>
              <a:rPr lang="ko-KR" altLang="en-US" dirty="0" smtClean="0"/>
              <a:t>관련 설명 들어가면 </a:t>
            </a:r>
            <a:r>
              <a:rPr lang="ko-KR" altLang="en-US" dirty="0" err="1" smtClean="0"/>
              <a:t>좋을듯</a:t>
            </a:r>
            <a:r>
              <a:rPr lang="ko-KR" altLang="en-US" dirty="0" smtClean="0"/>
              <a:t> </a:t>
            </a:r>
            <a:r>
              <a:rPr lang="en-US" altLang="ko-KR" dirty="0" smtClean="0"/>
              <a:t>- </a:t>
            </a:r>
            <a:r>
              <a:rPr lang="en-US" altLang="ko-KR" dirty="0" err="1" smtClean="0"/>
              <a:t>ssh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9864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T1, T2 - </a:t>
            </a:r>
            <a:r>
              <a:rPr lang="en-US" altLang="ko-KR" dirty="0" err="1" smtClean="0"/>
              <a:t>ssh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594" y="1698919"/>
            <a:ext cx="5481520" cy="3096431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 txBox="1">
            <a:spLocks/>
          </p:cNvSpPr>
          <p:nvPr/>
        </p:nvSpPr>
        <p:spPr>
          <a:xfrm>
            <a:off x="1423716" y="5287160"/>
            <a:ext cx="727301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4400" b="1" kern="1200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ko-KR" sz="2400" dirty="0" smtClean="0"/>
              <a:t>T1 : </a:t>
            </a:r>
            <a:r>
              <a:rPr lang="ko-KR" altLang="en-US" sz="2400" dirty="0" smtClean="0"/>
              <a:t>물 부분은 검은색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지방부분 흰색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해부학적 구조를 잘 파악</a:t>
            </a:r>
            <a:endParaRPr lang="en-US" sz="2400" dirty="0"/>
          </a:p>
        </p:txBody>
      </p:sp>
      <p:sp>
        <p:nvSpPr>
          <p:cNvPr id="7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 txBox="1">
            <a:spLocks/>
          </p:cNvSpPr>
          <p:nvPr/>
        </p:nvSpPr>
        <p:spPr>
          <a:xfrm>
            <a:off x="1436012" y="6055969"/>
            <a:ext cx="7116694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4400" b="1" kern="1200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ko-KR" sz="2400" dirty="0" smtClean="0"/>
              <a:t>T2 : </a:t>
            </a:r>
            <a:r>
              <a:rPr lang="ko-KR" altLang="en-US" sz="2400" dirty="0" smtClean="0"/>
              <a:t>물 부분은 흰색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지방부분 검은색</a:t>
            </a:r>
            <a:r>
              <a:rPr lang="en-US" altLang="ko-KR" sz="2400" dirty="0" smtClean="0"/>
              <a:t>, </a:t>
            </a:r>
            <a:r>
              <a:rPr lang="ko-KR" altLang="en-US" sz="2400" dirty="0" err="1" smtClean="0"/>
              <a:t>병변</a:t>
            </a:r>
            <a:r>
              <a:rPr lang="ko-KR" altLang="en-US" sz="2400" dirty="0" smtClean="0"/>
              <a:t> 발견에 용이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23886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T1CE - </a:t>
            </a:r>
            <a:r>
              <a:rPr lang="en-US" altLang="ko-KR" dirty="0" err="1" smtClean="0"/>
              <a:t>ssh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751" y="1739878"/>
            <a:ext cx="3877096" cy="305694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620" y="1739878"/>
            <a:ext cx="3981136" cy="3056942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 txBox="1">
            <a:spLocks/>
          </p:cNvSpPr>
          <p:nvPr/>
        </p:nvSpPr>
        <p:spPr>
          <a:xfrm>
            <a:off x="2215827" y="5837229"/>
            <a:ext cx="525673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4400" b="1" kern="1200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sz="2400" dirty="0" smtClean="0"/>
              <a:t>T1CE</a:t>
            </a:r>
            <a:r>
              <a:rPr lang="ko-KR" altLang="en-US" sz="2400" dirty="0" smtClean="0"/>
              <a:t>는 </a:t>
            </a:r>
            <a:r>
              <a:rPr lang="en-US" altLang="ko-KR" sz="2400" dirty="0" smtClean="0"/>
              <a:t>Whole Tumor</a:t>
            </a:r>
            <a:r>
              <a:rPr lang="ko-KR" altLang="en-US" sz="2400" dirty="0" smtClean="0"/>
              <a:t>를 판단하는데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용이함</a:t>
            </a:r>
            <a:endParaRPr lang="en-US" sz="2400" dirty="0"/>
          </a:p>
        </p:txBody>
      </p: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 txBox="1">
            <a:spLocks/>
          </p:cNvSpPr>
          <p:nvPr/>
        </p:nvSpPr>
        <p:spPr>
          <a:xfrm>
            <a:off x="1351706" y="5041621"/>
            <a:ext cx="741703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4400" b="1" kern="1200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sz="2400" dirty="0" smtClean="0"/>
              <a:t>                             T1                                                                         T1CE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357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FLAIR</a:t>
            </a:r>
            <a:endParaRPr lang="ko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 txBox="1">
            <a:spLocks/>
          </p:cNvSpPr>
          <p:nvPr/>
        </p:nvSpPr>
        <p:spPr>
          <a:xfrm>
            <a:off x="1485279" y="5805330"/>
            <a:ext cx="9595434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4400" b="1" kern="1200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ko-KR" sz="2400" dirty="0" smtClean="0"/>
              <a:t>T2</a:t>
            </a:r>
            <a:r>
              <a:rPr lang="ko-KR" altLang="en-US" sz="2400" dirty="0" smtClean="0"/>
              <a:t>만으로는 잡아내기 힘든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미세한 </a:t>
            </a:r>
            <a:r>
              <a:rPr lang="ko-KR" altLang="en-US" sz="2400" dirty="0" err="1" smtClean="0"/>
              <a:t>병변을</a:t>
            </a:r>
            <a:r>
              <a:rPr lang="ko-KR" altLang="en-US" sz="2400" dirty="0" smtClean="0"/>
              <a:t> 파악하는데 용이함 </a:t>
            </a:r>
            <a:endParaRPr lang="en-US" sz="2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79" y="1484108"/>
            <a:ext cx="7139016" cy="3631052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="" xmlns:a16="http://schemas.microsoft.com/office/drawing/2014/main" id="{D033712A-34C2-42D3-9392-85880E570EC7}"/>
              </a:ext>
            </a:extLst>
          </p:cNvPr>
          <p:cNvSpPr txBox="1">
            <a:spLocks/>
          </p:cNvSpPr>
          <p:nvPr/>
        </p:nvSpPr>
        <p:spPr>
          <a:xfrm>
            <a:off x="1538449" y="5183246"/>
            <a:ext cx="9595434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4400" b="1" kern="1200" spc="-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sz="2400" dirty="0" smtClean="0"/>
              <a:t>                              T2                                                                        FLAIR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9066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빅데이터">
      <a:dk1>
        <a:sysClr val="windowText" lastClr="000000"/>
      </a:dk1>
      <a:lt1>
        <a:sysClr val="window" lastClr="FFFFFF"/>
      </a:lt1>
      <a:dk2>
        <a:srgbClr val="08CCEF"/>
      </a:dk2>
      <a:lt2>
        <a:srgbClr val="167CD1"/>
      </a:lt2>
      <a:accent1>
        <a:srgbClr val="023F73"/>
      </a:accent1>
      <a:accent2>
        <a:srgbClr val="023F73"/>
      </a:accent2>
      <a:accent3>
        <a:srgbClr val="6956E0"/>
      </a:accent3>
      <a:accent4>
        <a:srgbClr val="ED5323"/>
      </a:accent4>
      <a:accent5>
        <a:srgbClr val="4FDED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23471</TotalTime>
  <Words>502</Words>
  <Application>Microsoft Office PowerPoint</Application>
  <PresentationFormat>사용자 지정</PresentationFormat>
  <Paragraphs>62</Paragraphs>
  <Slides>24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Arial</vt:lpstr>
      <vt:lpstr>맑은 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Intro - ssh</vt:lpstr>
      <vt:lpstr>Intro - ssh</vt:lpstr>
      <vt:lpstr>여기에 Brats관련 설명 들어가면 좋을듯 - ssh</vt:lpstr>
      <vt:lpstr>T1, T2 - ssh</vt:lpstr>
      <vt:lpstr>T1CE - ssh</vt:lpstr>
      <vt:lpstr>FLAIR</vt:lpstr>
      <vt:lpstr>PowerPoint 프레젠테이션</vt:lpstr>
      <vt:lpstr>Pyqt – Viewer - ssh</vt:lpstr>
      <vt:lpstr>Pyqt 동영상 넣을 예정 - ssh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credu</dc:creator>
  <cp:lastModifiedBy>Windows 사용자</cp:lastModifiedBy>
  <cp:revision>707</cp:revision>
  <cp:lastPrinted>2018-04-27T00:36:43Z</cp:lastPrinted>
  <dcterms:created xsi:type="dcterms:W3CDTF">2017-01-02T01:56:58Z</dcterms:created>
  <dcterms:modified xsi:type="dcterms:W3CDTF">2020-06-16T10:58:32Z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\\26.2.118.83\Share\08.정부지원\☆ 혁신성장 청년인재\＃2018 혁신 운영\40. 프로젝트발표회\04 수료식 장표\혁신성장청년인재 1기_수료식(수정).pptx</vt:lpwstr>
  </property>
</Properties>
</file>

<file path=docProps/thumbnail.jpeg>
</file>